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84" r:id="rId5"/>
    <p:sldId id="279" r:id="rId6"/>
    <p:sldId id="282" r:id="rId7"/>
    <p:sldId id="283" r:id="rId8"/>
    <p:sldId id="263" r:id="rId9"/>
    <p:sldId id="276" r:id="rId10"/>
    <p:sldId id="277" r:id="rId11"/>
    <p:sldId id="278" r:id="rId12"/>
    <p:sldId id="265" r:id="rId13"/>
    <p:sldId id="266" r:id="rId14"/>
    <p:sldId id="269" r:id="rId15"/>
    <p:sldId id="270" r:id="rId16"/>
    <p:sldId id="271" r:id="rId17"/>
    <p:sldId id="272" r:id="rId18"/>
    <p:sldId id="285" r:id="rId19"/>
    <p:sldId id="273" r:id="rId20"/>
    <p:sldId id="274" r:id="rId21"/>
    <p:sldId id="275" r:id="rId22"/>
    <p:sldId id="281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2977" autoAdjust="0"/>
  </p:normalViewPr>
  <p:slideViewPr>
    <p:cSldViewPr snapToGrid="0">
      <p:cViewPr varScale="1">
        <p:scale>
          <a:sx n="81" d="100"/>
          <a:sy n="81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Teachers’ notes</a:t>
            </a:r>
          </a:p>
          <a:p>
            <a:r>
              <a:rPr lang="en-GB" b="1" u="none" dirty="0"/>
              <a:t>Video – 13 minutes – Audio required</a:t>
            </a:r>
          </a:p>
          <a:p>
            <a:r>
              <a:rPr lang="en-GB" b="0" u="none" dirty="0"/>
              <a:t>Here’s a handy video taking post-16 students on a tour of the platform! Holding Ctrl and clicking the image will take you to the Loom website to play the video.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3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og.org/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og.org/co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unifrog.org/sign-in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bf30f7508ecc4bbaae87baa10aa041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 – KS5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15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to find the best university courses for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58CF-EC9C-4962-97E8-65394A0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62" y="1536259"/>
            <a:ext cx="5107656" cy="122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8529F-1E9D-4C27-8E0A-7A0D837F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29" y="2680074"/>
            <a:ext cx="6652376" cy="3393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F6F71-D4FB-454B-AB4A-8BB56908ED12}"/>
              </a:ext>
            </a:extLst>
          </p:cNvPr>
          <p:cNvSpPr txBox="1"/>
          <p:nvPr/>
        </p:nvSpPr>
        <p:spPr>
          <a:xfrm>
            <a:off x="536894" y="2139193"/>
            <a:ext cx="2944537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UK university longlist page, where you can rank and filter courses depending on what is important to you.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6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432367" y="263115"/>
            <a:ext cx="1175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Use the ranking and filtering tools to narrow down your university searches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C8221-E81B-444E-AB91-0FE00299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8" y="1752600"/>
            <a:ext cx="11744325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BD03E5-34E4-4C84-B506-C998E590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57" y="3860427"/>
            <a:ext cx="10121611" cy="2274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0EA305-36FE-4921-8359-B0E92112DE7A}"/>
              </a:ext>
            </a:extLst>
          </p:cNvPr>
          <p:cNvSpPr/>
          <p:nvPr/>
        </p:nvSpPr>
        <p:spPr>
          <a:xfrm>
            <a:off x="303350" y="1820773"/>
            <a:ext cx="697528" cy="31231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4E337-EC4B-4A87-B791-CB46353254D2}"/>
              </a:ext>
            </a:extLst>
          </p:cNvPr>
          <p:cNvSpPr/>
          <p:nvPr/>
        </p:nvSpPr>
        <p:spPr>
          <a:xfrm>
            <a:off x="1619616" y="3825633"/>
            <a:ext cx="875105" cy="30335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2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10897"/>
            <a:ext cx="5143182" cy="414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Updated every 24 hours, use </a:t>
            </a:r>
            <a:r>
              <a:rPr lang="en-US" sz="2200" dirty="0" err="1">
                <a:latin typeface="Open sans" panose="020B0606030504020204"/>
              </a:rPr>
              <a:t>Unifrog</a:t>
            </a:r>
            <a:r>
              <a:rPr lang="en-US" sz="2200" dirty="0">
                <a:latin typeface="Open sans" panose="020B0606030504020204"/>
              </a:rPr>
              <a:t> to find Apprenticeships which interest you.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three levels of Apprenticeships available; choose the level that works for you with the qualifications you already have and what you want your next step to be.</a:t>
            </a: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19605" y="2654660"/>
            <a:ext cx="3452774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108" y="1917589"/>
            <a:ext cx="6918664" cy="40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96790" y="2403494"/>
            <a:ext cx="4429125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55940" y="1458152"/>
            <a:ext cx="11680120" cy="494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which subjects you would be interested in studying post-18 and how these choices can lead to different career paths and further education.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Discover and sign up to online courses in areas that you’re interested in.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Support in writing a CV and Cover letter.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Record key activities and achievements to use in your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9" y="1659895"/>
            <a:ext cx="6607022" cy="5116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www.unifrog.org/code</a:t>
            </a: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Follow the instructions  - you’ll need to use a form code to allocate you to your House (see next slide for the codes)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25391" y="2020891"/>
            <a:ext cx="3633203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www.unifrog.org/code</a:t>
            </a: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When you sign in for the first time, you will use a Form code which will link you with your Form Tutor (see next slide for the codes).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4298-71CD-1B47-9ABE-85ACD2B5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codes – </a:t>
            </a:r>
            <a:r>
              <a:rPr lang="en-US" dirty="0">
                <a:highlight>
                  <a:srgbClr val="FFFF00"/>
                </a:highlight>
              </a:rPr>
              <a:t>To be confirmed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BF080-1604-CE47-8076-F271401A8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05188"/>
              </p:ext>
            </p:extLst>
          </p:nvPr>
        </p:nvGraphicFramePr>
        <p:xfrm>
          <a:off x="1097280" y="1927273"/>
          <a:ext cx="9312812" cy="428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6406">
                  <a:extLst>
                    <a:ext uri="{9D8B030D-6E8A-4147-A177-3AD203B41FA5}">
                      <a16:colId xmlns:a16="http://schemas.microsoft.com/office/drawing/2014/main" val="1576046297"/>
                    </a:ext>
                  </a:extLst>
                </a:gridCol>
                <a:gridCol w="4656406">
                  <a:extLst>
                    <a:ext uri="{9D8B030D-6E8A-4147-A177-3AD203B41FA5}">
                      <a16:colId xmlns:a16="http://schemas.microsoft.com/office/drawing/2014/main" val="700646485"/>
                    </a:ext>
                  </a:extLst>
                </a:gridCol>
              </a:tblGrid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4962127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PETSClifton22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Clifton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74001580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PETSDronfield22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Dronfield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80665274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PETSHope22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Hope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59367095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PETSLinton22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Linton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17563177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PETSQueens22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Queen's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67031854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PETSSchool22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School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63897710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PETSTemple22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Temple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99957303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PETSTheGrove22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The Grove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93006277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PETSTheManor22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The Manor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96926333"/>
                  </a:ext>
                </a:extLst>
              </a:tr>
              <a:tr h="38967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PETSTheRise22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The Rise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83370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2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15912" y="2740477"/>
            <a:ext cx="291544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Enter your Form code and use an email address that you access frequently.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933027"/>
            <a:ext cx="5925363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817" y="2216427"/>
            <a:ext cx="4729370" cy="306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3" y="2516200"/>
            <a:ext cx="3605149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hlinkClick r:id="rId2"/>
              </a:rPr>
              <a:t>www.unifrog.org/sign-in</a:t>
            </a: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forget your password, hit the link to reset 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AB517-6AC5-4507-A3C1-EB584A3C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06424"/>
            <a:ext cx="7747079" cy="494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help you make decisions </a:t>
            </a: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what you want to study and what career path you choose to take.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It will help you choose the university or apprenticeship that’s right for you.</a:t>
            </a:r>
          </a:p>
          <a:p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2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723" y="1680403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0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64299"/>
            <a:ext cx="581487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Introduction to Unifrog for post-16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16323F-EB57-412B-8992-0BE51341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28" y="1828624"/>
            <a:ext cx="7831943" cy="42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2C2B8-8F7B-4AE9-881A-68309A72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3" y="1594500"/>
            <a:ext cx="9654765" cy="46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2" t="5098" b="5098"/>
          <a:stretch/>
        </p:blipFill>
        <p:spPr>
          <a:xfrm>
            <a:off x="8345214" y="1690688"/>
            <a:ext cx="3051488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19605" y="2164930"/>
            <a:ext cx="38053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Exploring pathways </a:t>
            </a:r>
            <a:r>
              <a:rPr lang="en-US" sz="2200" dirty="0">
                <a:latin typeface="Open Sans"/>
              </a:rPr>
              <a:t>section to research the career pathways and subject fields that lie beyond school or college, and understand how to access them.</a:t>
            </a:r>
            <a:endParaRPr lang="en-GB" sz="2200" dirty="0"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E415-3365-4CDF-B342-02C499AD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1" y="2318994"/>
            <a:ext cx="2842519" cy="32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81897" y="1873189"/>
            <a:ext cx="2887165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2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2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5" t="2700" b="995"/>
          <a:stretch/>
        </p:blipFill>
        <p:spPr>
          <a:xfrm>
            <a:off x="7220607" y="1873189"/>
            <a:ext cx="4751502" cy="3848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D9937-120D-4A37-BC39-A21CAEB3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04" y="2999030"/>
            <a:ext cx="279830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15911" y="1919196"/>
            <a:ext cx="2877739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Searching for opportunities </a:t>
            </a:r>
            <a:r>
              <a:rPr lang="en-US" sz="2200" dirty="0">
                <a:latin typeface="Open Sans"/>
              </a:rPr>
              <a:t>section to compare universities, degree options, apprenticeships and college courses.</a:t>
            </a:r>
            <a:endParaRPr lang="en-GB" sz="22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6" t="6216" b="4951"/>
          <a:stretch/>
        </p:blipFill>
        <p:spPr>
          <a:xfrm>
            <a:off x="8523890" y="1778159"/>
            <a:ext cx="3363402" cy="4382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DBC69-8AB1-47F1-85D9-28BCBEAE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088" y="2658258"/>
            <a:ext cx="4519824" cy="2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Building applications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8288D-533A-4FC7-A68B-EACDAC64ED16}"/>
              </a:ext>
            </a:extLst>
          </p:cNvPr>
          <p:cNvCxnSpPr>
            <a:cxnSpLocks/>
          </p:cNvCxnSpPr>
          <p:nvPr/>
        </p:nvCxnSpPr>
        <p:spPr>
          <a:xfrm>
            <a:off x="6175513" y="1733596"/>
            <a:ext cx="0" cy="4760953"/>
          </a:xfrm>
          <a:prstGeom prst="line">
            <a:avLst/>
          </a:prstGeom>
          <a:ln w="28575">
            <a:solidFill>
              <a:srgbClr val="33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00CEF-948F-4922-869B-6BF287858F6C}"/>
              </a:ext>
            </a:extLst>
          </p:cNvPr>
          <p:cNvSpPr txBox="1"/>
          <p:nvPr/>
        </p:nvSpPr>
        <p:spPr>
          <a:xfrm>
            <a:off x="463460" y="2070168"/>
            <a:ext cx="5340980" cy="401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build successful applications.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Enables your teachers to give you fast feedback.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manage the key parts of your application materials.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28F03D-CEEA-463F-8E77-2C506714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0" y="1838339"/>
            <a:ext cx="2468709" cy="288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F445C-088B-4AF7-B808-38E702AA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652" r="1777"/>
          <a:stretch/>
        </p:blipFill>
        <p:spPr>
          <a:xfrm>
            <a:off x="6917660" y="4686643"/>
            <a:ext cx="2406855" cy="14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774</Words>
  <Application>Microsoft Office PowerPoint</Application>
  <PresentationFormat>Widescreen</PresentationFormat>
  <Paragraphs>108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Arial</vt:lpstr>
      <vt:lpstr>Open Sans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codes – To be confirmed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Rebecca Williamson</cp:lastModifiedBy>
  <cp:revision>59</cp:revision>
  <dcterms:created xsi:type="dcterms:W3CDTF">2019-01-08T10:34:32Z</dcterms:created>
  <dcterms:modified xsi:type="dcterms:W3CDTF">2022-09-07T14:50:45Z</dcterms:modified>
</cp:coreProperties>
</file>